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57" r:id="rId3"/>
    <p:sldId id="258" r:id="rId4"/>
    <p:sldId id="266" r:id="rId5"/>
    <p:sldId id="259" r:id="rId6"/>
    <p:sldId id="273" r:id="rId7"/>
    <p:sldId id="274" r:id="rId8"/>
    <p:sldId id="261" r:id="rId9"/>
    <p:sldId id="271" r:id="rId10"/>
    <p:sldId id="267" r:id="rId11"/>
    <p:sldId id="272" r:id="rId12"/>
    <p:sldId id="268" r:id="rId13"/>
    <p:sldId id="269" r:id="rId14"/>
    <p:sldId id="263" r:id="rId15"/>
    <p:sldId id="264" r:id="rId16"/>
    <p:sldId id="270" r:id="rId17"/>
    <p:sldId id="265" r:id="rId18"/>
    <p:sldId id="275"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824" y="79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2D20327-E9D5-402D-AA8A-0A2EAF383D33}" type="datetimeFigureOut">
              <a:rPr lang="en-AU" smtClean="0"/>
              <a:t>1/05/2014</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18040D4-3CA7-4E1D-A0BC-14A4021347ED}" type="slidenum">
              <a:rPr lang="en-AU" smtClean="0"/>
              <a:t>‹#›</a:t>
            </a:fld>
            <a:endParaRPr lang="en-AU"/>
          </a:p>
        </p:txBody>
      </p:sp>
    </p:spTree>
    <p:extLst>
      <p:ext uri="{BB962C8B-B14F-4D97-AF65-F5344CB8AC3E}">
        <p14:creationId xmlns:p14="http://schemas.microsoft.com/office/powerpoint/2010/main" val="1043088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C1384A3-1580-4EFF-8FB8-A5ED069A5E5F}" type="datetimeFigureOut">
              <a:rPr lang="en-AU" smtClean="0"/>
              <a:t>1/05/2014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430F0B-9827-4328-9A32-08ECFB718F04}" type="slidenum">
              <a:rPr lang="en-AU" smtClean="0"/>
              <a:t>‹#›</a:t>
            </a:fld>
            <a:endParaRPr lang="en-AU"/>
          </a:p>
        </p:txBody>
      </p:sp>
    </p:spTree>
    <p:extLst>
      <p:ext uri="{BB962C8B-B14F-4D97-AF65-F5344CB8AC3E}">
        <p14:creationId xmlns:p14="http://schemas.microsoft.com/office/powerpoint/2010/main" val="141818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E430F0B-9827-4328-9A32-08ECFB718F04}" type="slidenum">
              <a:rPr lang="en-AU" smtClean="0"/>
              <a:t>1</a:t>
            </a:fld>
            <a:endParaRPr lang="en-AU"/>
          </a:p>
        </p:txBody>
      </p:sp>
    </p:spTree>
    <p:extLst>
      <p:ext uri="{BB962C8B-B14F-4D97-AF65-F5344CB8AC3E}">
        <p14:creationId xmlns:p14="http://schemas.microsoft.com/office/powerpoint/2010/main" val="2801996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Parent feedback was also positive and reflected some anecdotal feedback that we have received from parents coming in for joint events such as book week and performances.</a:t>
            </a:r>
            <a:endParaRPr lang="en-AU" dirty="0"/>
          </a:p>
        </p:txBody>
      </p:sp>
      <p:sp>
        <p:nvSpPr>
          <p:cNvPr id="4" name="Slide Number Placeholder 3"/>
          <p:cNvSpPr>
            <a:spLocks noGrp="1"/>
          </p:cNvSpPr>
          <p:nvPr>
            <p:ph type="sldNum" sz="quarter" idx="10"/>
          </p:nvPr>
        </p:nvSpPr>
        <p:spPr/>
        <p:txBody>
          <a:bodyPr/>
          <a:lstStyle/>
          <a:p>
            <a:fld id="{6E430F0B-9827-4328-9A32-08ECFB718F04}" type="slidenum">
              <a:rPr lang="en-AU" smtClean="0"/>
              <a:t>10</a:t>
            </a:fld>
            <a:endParaRPr lang="en-AU"/>
          </a:p>
        </p:txBody>
      </p:sp>
    </p:spTree>
    <p:extLst>
      <p:ext uri="{BB962C8B-B14F-4D97-AF65-F5344CB8AC3E}">
        <p14:creationId xmlns:p14="http://schemas.microsoft.com/office/powerpoint/2010/main" val="3900569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E430F0B-9827-4328-9A32-08ECFB718F04}" type="slidenum">
              <a:rPr lang="en-AU" smtClean="0"/>
              <a:t>11</a:t>
            </a:fld>
            <a:endParaRPr lang="en-AU"/>
          </a:p>
        </p:txBody>
      </p:sp>
    </p:spTree>
    <p:extLst>
      <p:ext uri="{BB962C8B-B14F-4D97-AF65-F5344CB8AC3E}">
        <p14:creationId xmlns:p14="http://schemas.microsoft.com/office/powerpoint/2010/main" val="2526837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feedback from students was interesting. I hope to be able to survey the students at OVC who don’t belong to the Friendship group to investigate ways to further extend what we are doing.</a:t>
            </a:r>
          </a:p>
          <a:p>
            <a:endParaRPr lang="en-AU" dirty="0"/>
          </a:p>
          <a:p>
            <a:r>
              <a:rPr lang="en-AU" dirty="0" smtClean="0"/>
              <a:t>You will notice that some students mention death as one of the things that was hard about being part of Friendship group. WE had a very sad year at Adelaide West in 2013 during which we lost 4 enrolled students. This did cause some challenge for the students involved in the Friendship group</a:t>
            </a:r>
            <a:endParaRPr lang="en-AU" dirty="0"/>
          </a:p>
        </p:txBody>
      </p:sp>
      <p:sp>
        <p:nvSpPr>
          <p:cNvPr id="4" name="Slide Number Placeholder 3"/>
          <p:cNvSpPr>
            <a:spLocks noGrp="1"/>
          </p:cNvSpPr>
          <p:nvPr>
            <p:ph type="sldNum" sz="quarter" idx="10"/>
          </p:nvPr>
        </p:nvSpPr>
        <p:spPr/>
        <p:txBody>
          <a:bodyPr/>
          <a:lstStyle/>
          <a:p>
            <a:fld id="{6E430F0B-9827-4328-9A32-08ECFB718F04}" type="slidenum">
              <a:rPr lang="en-AU" smtClean="0"/>
              <a:t>12</a:t>
            </a:fld>
            <a:endParaRPr lang="en-AU"/>
          </a:p>
        </p:txBody>
      </p:sp>
    </p:spTree>
    <p:extLst>
      <p:ext uri="{BB962C8B-B14F-4D97-AF65-F5344CB8AC3E}">
        <p14:creationId xmlns:p14="http://schemas.microsoft.com/office/powerpoint/2010/main" val="607811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Staff highlighted a number of challenges to the extension and future development of the collaboration between the two sites but all felt it should continue.</a:t>
            </a:r>
            <a:endParaRPr lang="en-AU" dirty="0"/>
          </a:p>
        </p:txBody>
      </p:sp>
      <p:sp>
        <p:nvSpPr>
          <p:cNvPr id="4" name="Slide Number Placeholder 3"/>
          <p:cNvSpPr>
            <a:spLocks noGrp="1"/>
          </p:cNvSpPr>
          <p:nvPr>
            <p:ph type="sldNum" sz="quarter" idx="10"/>
          </p:nvPr>
        </p:nvSpPr>
        <p:spPr/>
        <p:txBody>
          <a:bodyPr/>
          <a:lstStyle/>
          <a:p>
            <a:fld id="{6E430F0B-9827-4328-9A32-08ECFB718F04}" type="slidenum">
              <a:rPr lang="en-AU" smtClean="0"/>
              <a:t>13</a:t>
            </a:fld>
            <a:endParaRPr lang="en-AU"/>
          </a:p>
        </p:txBody>
      </p:sp>
    </p:spTree>
    <p:extLst>
      <p:ext uri="{BB962C8B-B14F-4D97-AF65-F5344CB8AC3E}">
        <p14:creationId xmlns:p14="http://schemas.microsoft.com/office/powerpoint/2010/main" val="2848982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smtClean="0"/>
              <a:t>Video clip demonstrating how genuine the personal connection between two students is.</a:t>
            </a:r>
            <a:endParaRPr lang="en-AU" dirty="0"/>
          </a:p>
        </p:txBody>
      </p:sp>
      <p:sp>
        <p:nvSpPr>
          <p:cNvPr id="4" name="Slide Number Placeholder 3"/>
          <p:cNvSpPr>
            <a:spLocks noGrp="1"/>
          </p:cNvSpPr>
          <p:nvPr>
            <p:ph type="sldNum" sz="quarter" idx="10"/>
          </p:nvPr>
        </p:nvSpPr>
        <p:spPr/>
        <p:txBody>
          <a:bodyPr/>
          <a:lstStyle/>
          <a:p>
            <a:fld id="{6E430F0B-9827-4328-9A32-08ECFB718F04}" type="slidenum">
              <a:rPr lang="en-AU" smtClean="0"/>
              <a:t>14</a:t>
            </a:fld>
            <a:endParaRPr lang="en-AU"/>
          </a:p>
        </p:txBody>
      </p:sp>
    </p:spTree>
    <p:extLst>
      <p:ext uri="{BB962C8B-B14F-4D97-AF65-F5344CB8AC3E}">
        <p14:creationId xmlns:p14="http://schemas.microsoft.com/office/powerpoint/2010/main" val="2620967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Parents and students raised the issue of students’ death as one of the challenges. As I said earlier last year was a shocking year for us. Although staff at Adelaide West understand that our cohort of students includes many with fragile health, dealing with a student death is always difficult and this was intensified for the students at OVC because they are not used to death so close to them in the community. This raised issues for us – we had to find strategies to assist them to come to terms with this in the same way that our students need to be supported to deal with the loss of a classmate. The DECD social worker is involved with both sites and we are working with her to try to improve our toolbox of strategies , always hoping it will be a long time before we need to use it again. We mark the death of a student by mounting a star with their name on it on one wall in our playground. Students from OVC can attend the ceremony when families come to school and a few words are said about the student. Books of what the student liked to do created by Adelaide West staff  are also shared with OVC to help with the grieving process.</a:t>
            </a:r>
            <a:endParaRPr lang="en-AU" dirty="0"/>
          </a:p>
        </p:txBody>
      </p:sp>
      <p:sp>
        <p:nvSpPr>
          <p:cNvPr id="4" name="Slide Number Placeholder 3"/>
          <p:cNvSpPr>
            <a:spLocks noGrp="1"/>
          </p:cNvSpPr>
          <p:nvPr>
            <p:ph type="sldNum" sz="quarter" idx="10"/>
          </p:nvPr>
        </p:nvSpPr>
        <p:spPr/>
        <p:txBody>
          <a:bodyPr/>
          <a:lstStyle/>
          <a:p>
            <a:fld id="{6E430F0B-9827-4328-9A32-08ECFB718F04}" type="slidenum">
              <a:rPr lang="en-AU" smtClean="0"/>
              <a:t>15</a:t>
            </a:fld>
            <a:endParaRPr lang="en-AU"/>
          </a:p>
        </p:txBody>
      </p:sp>
    </p:spTree>
    <p:extLst>
      <p:ext uri="{BB962C8B-B14F-4D97-AF65-F5344CB8AC3E}">
        <p14:creationId xmlns:p14="http://schemas.microsoft.com/office/powerpoint/2010/main" val="2124448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we look to the future we are hoping that more classroom based activities can begin to happen to extend the friendship of students into supporting learning in more academic areas such as literacy.</a:t>
            </a:r>
            <a:endParaRPr lang="en-AU" dirty="0"/>
          </a:p>
        </p:txBody>
      </p:sp>
      <p:sp>
        <p:nvSpPr>
          <p:cNvPr id="4" name="Slide Number Placeholder 3"/>
          <p:cNvSpPr>
            <a:spLocks noGrp="1"/>
          </p:cNvSpPr>
          <p:nvPr>
            <p:ph type="sldNum" sz="quarter" idx="10"/>
          </p:nvPr>
        </p:nvSpPr>
        <p:spPr/>
        <p:txBody>
          <a:bodyPr/>
          <a:lstStyle/>
          <a:p>
            <a:fld id="{6E430F0B-9827-4328-9A32-08ECFB718F04}" type="slidenum">
              <a:rPr lang="en-AU" smtClean="0"/>
              <a:t>16</a:t>
            </a:fld>
            <a:endParaRPr lang="en-AU"/>
          </a:p>
        </p:txBody>
      </p:sp>
    </p:spTree>
    <p:extLst>
      <p:ext uri="{BB962C8B-B14F-4D97-AF65-F5344CB8AC3E}">
        <p14:creationId xmlns:p14="http://schemas.microsoft.com/office/powerpoint/2010/main" val="3617095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extract from a video of two OVC students says a lot about the value </a:t>
            </a:r>
            <a:r>
              <a:rPr lang="en-AU" smtClean="0"/>
              <a:t>of inclusion </a:t>
            </a:r>
            <a:r>
              <a:rPr lang="en-AU" dirty="0" smtClean="0"/>
              <a:t>– I feel the rest of this presentation was just building up to this – they can speak for themselves!</a:t>
            </a:r>
            <a:endParaRPr lang="en-AU" dirty="0"/>
          </a:p>
        </p:txBody>
      </p:sp>
      <p:sp>
        <p:nvSpPr>
          <p:cNvPr id="4" name="Slide Number Placeholder 3"/>
          <p:cNvSpPr>
            <a:spLocks noGrp="1"/>
          </p:cNvSpPr>
          <p:nvPr>
            <p:ph type="sldNum" sz="quarter" idx="10"/>
          </p:nvPr>
        </p:nvSpPr>
        <p:spPr/>
        <p:txBody>
          <a:bodyPr/>
          <a:lstStyle/>
          <a:p>
            <a:fld id="{6E430F0B-9827-4328-9A32-08ECFB718F04}" type="slidenum">
              <a:rPr lang="en-AU" smtClean="0"/>
              <a:t>17</a:t>
            </a:fld>
            <a:endParaRPr lang="en-AU"/>
          </a:p>
        </p:txBody>
      </p:sp>
    </p:spTree>
    <p:extLst>
      <p:ext uri="{BB962C8B-B14F-4D97-AF65-F5344CB8AC3E}">
        <p14:creationId xmlns:p14="http://schemas.microsoft.com/office/powerpoint/2010/main" val="399279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renamed my presentation</a:t>
            </a:r>
            <a:r>
              <a:rPr lang="en-AU" baseline="0" dirty="0" smtClean="0"/>
              <a:t> because of this wonderful statement that was put onto one of the staff surveys that was completed for me when I was looking at views about the ongoing relationship between Adelaide West Special Education Centre and the school on the same block, Ocean View College (OVC).</a:t>
            </a:r>
          </a:p>
          <a:p>
            <a:endParaRPr lang="en-AU" dirty="0"/>
          </a:p>
          <a:p>
            <a:r>
              <a:rPr lang="en-AU" dirty="0" smtClean="0"/>
              <a:t>This video may not appear unusual at all in the first instance – two children on a trampoline and indeed this is a common occurrence in the school yard. However, the fact that each of these students is from a different school, one a mainstream school and one a special school that historically caters for students with complex communication needs and significant disabilities, makes it a great opener for my presentation.</a:t>
            </a:r>
            <a:endParaRPr lang="en-AU" dirty="0"/>
          </a:p>
        </p:txBody>
      </p:sp>
      <p:sp>
        <p:nvSpPr>
          <p:cNvPr id="4" name="Slide Number Placeholder 3"/>
          <p:cNvSpPr>
            <a:spLocks noGrp="1"/>
          </p:cNvSpPr>
          <p:nvPr>
            <p:ph type="sldNum" sz="quarter" idx="10"/>
          </p:nvPr>
        </p:nvSpPr>
        <p:spPr/>
        <p:txBody>
          <a:bodyPr/>
          <a:lstStyle/>
          <a:p>
            <a:fld id="{6E430F0B-9827-4328-9A32-08ECFB718F04}" type="slidenum">
              <a:rPr lang="en-AU" smtClean="0"/>
              <a:t>2</a:t>
            </a:fld>
            <a:endParaRPr lang="en-AU"/>
          </a:p>
        </p:txBody>
      </p:sp>
    </p:spTree>
    <p:extLst>
      <p:ext uri="{BB962C8B-B14F-4D97-AF65-F5344CB8AC3E}">
        <p14:creationId xmlns:p14="http://schemas.microsoft.com/office/powerpoint/2010/main" val="190911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Adelaide West Special Education Centre has been on its current site since 2010. Prior to that the school was located in a stand alone site alongside the non-government agency that provides our physiotherapy, Occupational therapy and speech therapy. When the Department for Education and Children Services (now the Department for Education and Child Development) decided to relocate the school this site was chosen because it was on the same block as a birth – year 12 college.</a:t>
            </a:r>
          </a:p>
          <a:p>
            <a:endParaRPr lang="en-AU" dirty="0"/>
          </a:p>
          <a:p>
            <a:r>
              <a:rPr lang="en-AU" dirty="0" smtClean="0"/>
              <a:t>Students at Adelaide West all have complex communication needs and most use AAC rather than verbal communication. 75-80% of the students use wheelchairs for transport, although we expect most of them to get out of their wheelchairs to practise physical skills when at school. 25% of the students are ‘nil by mouth’ and receive nutrition through gastrostomy feeds. Many of our children have fragile health conditions and the level of disability that many of them live with can be confronting for people who are not used to it.</a:t>
            </a:r>
            <a:endParaRPr lang="en-AU" dirty="0"/>
          </a:p>
        </p:txBody>
      </p:sp>
      <p:sp>
        <p:nvSpPr>
          <p:cNvPr id="4" name="Slide Number Placeholder 3"/>
          <p:cNvSpPr>
            <a:spLocks noGrp="1"/>
          </p:cNvSpPr>
          <p:nvPr>
            <p:ph type="sldNum" sz="quarter" idx="10"/>
          </p:nvPr>
        </p:nvSpPr>
        <p:spPr/>
        <p:txBody>
          <a:bodyPr/>
          <a:lstStyle/>
          <a:p>
            <a:fld id="{6E430F0B-9827-4328-9A32-08ECFB718F04}" type="slidenum">
              <a:rPr lang="en-AU" smtClean="0"/>
              <a:t>3</a:t>
            </a:fld>
            <a:endParaRPr lang="en-AU"/>
          </a:p>
        </p:txBody>
      </p:sp>
    </p:spTree>
    <p:extLst>
      <p:ext uri="{BB962C8B-B14F-4D97-AF65-F5344CB8AC3E}">
        <p14:creationId xmlns:p14="http://schemas.microsoft.com/office/powerpoint/2010/main" val="49316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Ocean </a:t>
            </a:r>
            <a:r>
              <a:rPr lang="en-AU" dirty="0"/>
              <a:t>View College B – 12 </a:t>
            </a:r>
            <a:r>
              <a:rPr lang="en-AU" dirty="0" smtClean="0"/>
              <a:t>is a </a:t>
            </a:r>
            <a:r>
              <a:rPr lang="en-AU" dirty="0"/>
              <a:t>coeducational </a:t>
            </a:r>
            <a:r>
              <a:rPr lang="en-AU" dirty="0" smtClean="0"/>
              <a:t>state </a:t>
            </a:r>
            <a:r>
              <a:rPr lang="en-AU" dirty="0"/>
              <a:t>government school. The college comprises a Children’s Centre, Junior School, Middle School, Senior School and Bridges Annexe</a:t>
            </a:r>
            <a:r>
              <a:rPr lang="en-AU" dirty="0" smtClean="0"/>
              <a:t>. The staff and leadership team at Ocean View College have been welcoming of the Adelaide West Community ever since the move and have always been willing to consider or suggest new projects for the two sites to collaborate on.</a:t>
            </a:r>
          </a:p>
          <a:p>
            <a:r>
              <a:rPr lang="en-AU" dirty="0" smtClean="0"/>
              <a:t>This openness and willingness to work together has been crucial to the creation of a fabulous and deepening relationship between staff and students at the two schools.</a:t>
            </a:r>
            <a:endParaRPr lang="en-AU" dirty="0"/>
          </a:p>
          <a:p>
            <a:r>
              <a:rPr lang="en-AU" dirty="0" smtClean="0"/>
              <a:t>I consider that the most important element in this has been the attitude of leadership at both sites. They all value the relationship and are willing to problem solve obstacles and challenges rather than seeing it as all too hard.</a:t>
            </a:r>
            <a:endParaRPr lang="en-AU" dirty="0"/>
          </a:p>
        </p:txBody>
      </p:sp>
      <p:sp>
        <p:nvSpPr>
          <p:cNvPr id="4" name="Slide Number Placeholder 3"/>
          <p:cNvSpPr>
            <a:spLocks noGrp="1"/>
          </p:cNvSpPr>
          <p:nvPr>
            <p:ph type="sldNum" sz="quarter" idx="10"/>
          </p:nvPr>
        </p:nvSpPr>
        <p:spPr/>
        <p:txBody>
          <a:bodyPr/>
          <a:lstStyle/>
          <a:p>
            <a:fld id="{6E430F0B-9827-4328-9A32-08ECFB718F04}" type="slidenum">
              <a:rPr lang="en-AU" smtClean="0"/>
              <a:t>4</a:t>
            </a:fld>
            <a:endParaRPr lang="en-AU"/>
          </a:p>
        </p:txBody>
      </p:sp>
    </p:spTree>
    <p:extLst>
      <p:ext uri="{BB962C8B-B14F-4D97-AF65-F5344CB8AC3E}">
        <p14:creationId xmlns:p14="http://schemas.microsoft.com/office/powerpoint/2010/main" val="245781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smtClean="0"/>
              <a:t>Picture of the </a:t>
            </a:r>
            <a:r>
              <a:rPr lang="en-AU" dirty="0" err="1" smtClean="0"/>
              <a:t>unveling</a:t>
            </a:r>
            <a:r>
              <a:rPr lang="en-AU" dirty="0" smtClean="0"/>
              <a:t> of the mural</a:t>
            </a:r>
          </a:p>
          <a:p>
            <a:endParaRPr lang="en-AU" dirty="0"/>
          </a:p>
          <a:p>
            <a:r>
              <a:rPr lang="en-AU" dirty="0" smtClean="0"/>
              <a:t>Collaboration between the two schools began with one off projects such as the creation of the mural that now hangs in our foyer. A year 10 art class from Ocean View College worked with one of the Adelaide West senior classes to design this mural following community visits to Largs pier where they took photos that were then used to create the tactile mural.</a:t>
            </a:r>
            <a:endParaRPr lang="en-AU" dirty="0"/>
          </a:p>
        </p:txBody>
      </p:sp>
      <p:sp>
        <p:nvSpPr>
          <p:cNvPr id="4" name="Slide Number Placeholder 3"/>
          <p:cNvSpPr>
            <a:spLocks noGrp="1"/>
          </p:cNvSpPr>
          <p:nvPr>
            <p:ph type="sldNum" sz="quarter" idx="10"/>
          </p:nvPr>
        </p:nvSpPr>
        <p:spPr/>
        <p:txBody>
          <a:bodyPr/>
          <a:lstStyle/>
          <a:p>
            <a:fld id="{6E430F0B-9827-4328-9A32-08ECFB718F04}" type="slidenum">
              <a:rPr lang="en-AU" smtClean="0"/>
              <a:t>5</a:t>
            </a:fld>
            <a:endParaRPr lang="en-AU"/>
          </a:p>
        </p:txBody>
      </p:sp>
    </p:spTree>
    <p:extLst>
      <p:ext uri="{BB962C8B-B14F-4D97-AF65-F5344CB8AC3E}">
        <p14:creationId xmlns:p14="http://schemas.microsoft.com/office/powerpoint/2010/main" val="89570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Other special events that involve students from  the two schools working together include Science Day, sports days </a:t>
            </a:r>
            <a:r>
              <a:rPr lang="en-AU" dirty="0" err="1" smtClean="0"/>
              <a:t>etc</a:t>
            </a:r>
            <a:endParaRPr lang="en-AU" dirty="0"/>
          </a:p>
        </p:txBody>
      </p:sp>
      <p:sp>
        <p:nvSpPr>
          <p:cNvPr id="4" name="Slide Number Placeholder 3"/>
          <p:cNvSpPr>
            <a:spLocks noGrp="1"/>
          </p:cNvSpPr>
          <p:nvPr>
            <p:ph type="sldNum" sz="quarter" idx="10"/>
          </p:nvPr>
        </p:nvSpPr>
        <p:spPr/>
        <p:txBody>
          <a:bodyPr/>
          <a:lstStyle/>
          <a:p>
            <a:fld id="{6E430F0B-9827-4328-9A32-08ECFB718F04}" type="slidenum">
              <a:rPr lang="en-AU" smtClean="0"/>
              <a:t>6</a:t>
            </a:fld>
            <a:endParaRPr lang="en-AU"/>
          </a:p>
        </p:txBody>
      </p:sp>
    </p:spTree>
    <p:extLst>
      <p:ext uri="{BB962C8B-B14F-4D97-AF65-F5344CB8AC3E}">
        <p14:creationId xmlns:p14="http://schemas.microsoft.com/office/powerpoint/2010/main" val="3763952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smtClean="0"/>
              <a:t>Book Week Parade picture and video of girl practising walking</a:t>
            </a:r>
          </a:p>
          <a:p>
            <a:endParaRPr lang="en-AU" dirty="0"/>
          </a:p>
          <a:p>
            <a:r>
              <a:rPr lang="en-AU" dirty="0" smtClean="0"/>
              <a:t>The reception – year 5 students from both schools participated in a joint </a:t>
            </a:r>
            <a:r>
              <a:rPr lang="en-AU" dirty="0" err="1" smtClean="0"/>
              <a:t>bookweek</a:t>
            </a:r>
            <a:r>
              <a:rPr lang="en-AU" dirty="0" smtClean="0"/>
              <a:t> parade and parents from both sites came along to watch.</a:t>
            </a:r>
          </a:p>
          <a:p>
            <a:endParaRPr lang="en-AU" dirty="0"/>
          </a:p>
          <a:p>
            <a:r>
              <a:rPr lang="en-AU" dirty="0" smtClean="0"/>
              <a:t>However, the most significant part of the collaboration between the two sites is the lunchtime Friendship Group when students from OVC come to the Adelaide West yard to play. This happens every lunchtime and has led to the development of friendships between students from the two sites.</a:t>
            </a:r>
          </a:p>
          <a:p>
            <a:r>
              <a:rPr lang="en-AU" dirty="0" smtClean="0"/>
              <a:t>From the point of view of staff as educators, this provides opportunities for students to practice skills that might be seen as work if adults asked them to do it but in the context of lunchtime Friendship Group it is fun and they will engage happily in it for far longer than they might with staff members. </a:t>
            </a:r>
          </a:p>
          <a:p>
            <a:r>
              <a:rPr lang="en-AU" dirty="0" smtClean="0"/>
              <a:t>One of the curriculum programs that we are accredited to run at Adelaide West is the MOVE (Movement Opportunities via Education) program in which students are supported to practise the skills of sitting standing walking and transition. Students from OVC are quick to understand the playground implication s of this and Adelaide West students are proud to practise their skills with their friends.</a:t>
            </a:r>
            <a:endParaRPr lang="en-AU" dirty="0"/>
          </a:p>
        </p:txBody>
      </p:sp>
      <p:sp>
        <p:nvSpPr>
          <p:cNvPr id="4" name="Slide Number Placeholder 3"/>
          <p:cNvSpPr>
            <a:spLocks noGrp="1"/>
          </p:cNvSpPr>
          <p:nvPr>
            <p:ph type="sldNum" sz="quarter" idx="10"/>
          </p:nvPr>
        </p:nvSpPr>
        <p:spPr/>
        <p:txBody>
          <a:bodyPr/>
          <a:lstStyle/>
          <a:p>
            <a:fld id="{6E430F0B-9827-4328-9A32-08ECFB718F04}" type="slidenum">
              <a:rPr lang="en-AU" smtClean="0"/>
              <a:t>7</a:t>
            </a:fld>
            <a:endParaRPr lang="en-AU"/>
          </a:p>
        </p:txBody>
      </p:sp>
    </p:spTree>
    <p:extLst>
      <p:ext uri="{BB962C8B-B14F-4D97-AF65-F5344CB8AC3E}">
        <p14:creationId xmlns:p14="http://schemas.microsoft.com/office/powerpoint/2010/main" val="6274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Recently I sought feedback from staff, parents and students who participate in the Friendship group. The feedback was generally extremely positive apart from one area that I will address later. All Surveys included many positive comments</a:t>
            </a:r>
            <a:endParaRPr lang="en-AU" dirty="0"/>
          </a:p>
        </p:txBody>
      </p:sp>
      <p:sp>
        <p:nvSpPr>
          <p:cNvPr id="4" name="Slide Number Placeholder 3"/>
          <p:cNvSpPr>
            <a:spLocks noGrp="1"/>
          </p:cNvSpPr>
          <p:nvPr>
            <p:ph type="sldNum" sz="quarter" idx="10"/>
          </p:nvPr>
        </p:nvSpPr>
        <p:spPr/>
        <p:txBody>
          <a:bodyPr/>
          <a:lstStyle/>
          <a:p>
            <a:fld id="{6E430F0B-9827-4328-9A32-08ECFB718F04}" type="slidenum">
              <a:rPr lang="en-AU" smtClean="0"/>
              <a:t>8</a:t>
            </a:fld>
            <a:endParaRPr lang="en-AU"/>
          </a:p>
        </p:txBody>
      </p:sp>
    </p:spTree>
    <p:extLst>
      <p:ext uri="{BB962C8B-B14F-4D97-AF65-F5344CB8AC3E}">
        <p14:creationId xmlns:p14="http://schemas.microsoft.com/office/powerpoint/2010/main" val="1981053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used the staff feedback to create a </a:t>
            </a:r>
            <a:r>
              <a:rPr lang="en-AU" dirty="0" err="1" smtClean="0"/>
              <a:t>Wordle</a:t>
            </a:r>
            <a:r>
              <a:rPr lang="en-AU" dirty="0" smtClean="0"/>
              <a:t> which demonstrates the benefits beautifully!</a:t>
            </a:r>
            <a:endParaRPr lang="en-AU" dirty="0"/>
          </a:p>
        </p:txBody>
      </p:sp>
      <p:sp>
        <p:nvSpPr>
          <p:cNvPr id="4" name="Slide Number Placeholder 3"/>
          <p:cNvSpPr>
            <a:spLocks noGrp="1"/>
          </p:cNvSpPr>
          <p:nvPr>
            <p:ph type="sldNum" sz="quarter" idx="10"/>
          </p:nvPr>
        </p:nvSpPr>
        <p:spPr/>
        <p:txBody>
          <a:bodyPr/>
          <a:lstStyle/>
          <a:p>
            <a:fld id="{6E430F0B-9827-4328-9A32-08ECFB718F04}" type="slidenum">
              <a:rPr lang="en-AU" smtClean="0"/>
              <a:t>9</a:t>
            </a:fld>
            <a:endParaRPr lang="en-AU"/>
          </a:p>
        </p:txBody>
      </p:sp>
    </p:spTree>
    <p:extLst>
      <p:ext uri="{BB962C8B-B14F-4D97-AF65-F5344CB8AC3E}">
        <p14:creationId xmlns:p14="http://schemas.microsoft.com/office/powerpoint/2010/main" val="4143445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188640"/>
            <a:ext cx="8712968" cy="650628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0E6084F-1776-4F29-9A8A-FAA51AA90984}"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5085184"/>
            <a:ext cx="1258824" cy="1478280"/>
          </a:xfrm>
          <a:prstGeom prst="rect">
            <a:avLst/>
          </a:prstGeom>
        </p:spPr>
      </p:pic>
    </p:spTree>
    <p:extLst>
      <p:ext uri="{BB962C8B-B14F-4D97-AF65-F5344CB8AC3E}">
        <p14:creationId xmlns:p14="http://schemas.microsoft.com/office/powerpoint/2010/main" val="3134121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AU" dirty="0"/>
          </a:p>
        </p:txBody>
      </p:sp>
      <p:sp>
        <p:nvSpPr>
          <p:cNvPr id="3" name="Text Placeholder 2"/>
          <p:cNvSpPr>
            <a:spLocks noGrp="1"/>
          </p:cNvSpPr>
          <p:nvPr>
            <p:ph type="body" idx="1"/>
          </p:nvPr>
        </p:nvSpPr>
        <p:spPr>
          <a:xfrm>
            <a:off x="251520" y="260648"/>
            <a:ext cx="8712968" cy="6408711"/>
          </a:xfrm>
          <a:prstGeom prst="rect">
            <a:avLst/>
          </a:prstGeom>
          <a:ln w="25400">
            <a:solidFill>
              <a:schemeClr val="accent1">
                <a:lumMod val="75000"/>
              </a:schemeClr>
            </a:solid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92643-834E-4AD1-8FF8-62349605CF3D}" type="datetimeFigureOut">
              <a:rPr lang="en-AU" smtClean="0"/>
              <a:t>1/05/2014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6084F-1776-4F29-9A8A-FAA51AA90984}" type="slidenum">
              <a:rPr lang="en-AU" smtClean="0"/>
              <a:t>‹#›</a:t>
            </a:fld>
            <a:endParaRPr lang="en-AU"/>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5085184"/>
            <a:ext cx="1258824" cy="1478280"/>
          </a:xfrm>
          <a:prstGeom prst="rect">
            <a:avLst/>
          </a:prstGeom>
        </p:spPr>
      </p:pic>
    </p:spTree>
    <p:extLst>
      <p:ext uri="{BB962C8B-B14F-4D97-AF65-F5344CB8AC3E}">
        <p14:creationId xmlns:p14="http://schemas.microsoft.com/office/powerpoint/2010/main" val="3832237319"/>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7544" y="404664"/>
            <a:ext cx="8208912" cy="5714196"/>
          </a:xfrm>
        </p:spPr>
        <p:txBody>
          <a:bodyPr/>
          <a:lstStyle/>
          <a:p>
            <a:r>
              <a:rPr lang="en-AU" dirty="0" smtClean="0"/>
              <a:t>‘We can do anything together’</a:t>
            </a:r>
            <a:br>
              <a:rPr lang="en-AU" dirty="0" smtClean="0"/>
            </a:br>
            <a:endParaRPr lang="en-AU" dirty="0"/>
          </a:p>
        </p:txBody>
      </p:sp>
      <p:sp>
        <p:nvSpPr>
          <p:cNvPr id="4" name="Title 1"/>
          <p:cNvSpPr>
            <a:spLocks noGrp="1"/>
          </p:cNvSpPr>
          <p:nvPr>
            <p:ph type="subTitle" idx="1"/>
          </p:nvPr>
        </p:nvSpPr>
        <p:spPr/>
        <p:txBody>
          <a:bodyPr/>
          <a:lstStyle/>
          <a:p>
            <a:r>
              <a:rPr lang="en-AU" dirty="0"/>
              <a:t/>
            </a:r>
            <a:br>
              <a:rPr lang="en-AU" dirty="0"/>
            </a:br>
            <a:endParaRPr lang="en-AU" dirty="0"/>
          </a:p>
        </p:txBody>
      </p:sp>
      <p:sp>
        <p:nvSpPr>
          <p:cNvPr id="5" name="Title 1"/>
          <p:cNvSpPr txBox="1">
            <a:spLocks/>
          </p:cNvSpPr>
          <p:nvPr/>
        </p:nvSpPr>
        <p:spPr>
          <a:xfrm>
            <a:off x="467544" y="3356992"/>
            <a:ext cx="8208912" cy="31683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800" dirty="0" smtClean="0"/>
              <a:t>A case study in inclusion across two sites – Adelaide West Special Education Centre and Ocean View College</a:t>
            </a:r>
          </a:p>
          <a:p>
            <a:endParaRPr lang="en-AU" sz="2800" dirty="0"/>
          </a:p>
          <a:p>
            <a:r>
              <a:rPr lang="en-AU" sz="2800" dirty="0" smtClean="0"/>
              <a:t>1</a:t>
            </a:r>
            <a:r>
              <a:rPr lang="en-AU" sz="2800" baseline="30000" dirty="0" smtClean="0"/>
              <a:t>st</a:t>
            </a:r>
            <a:r>
              <a:rPr lang="en-AU" sz="2800" dirty="0" smtClean="0"/>
              <a:t> May 2014</a:t>
            </a:r>
          </a:p>
          <a:p>
            <a:endParaRPr lang="en-AU" sz="2800" dirty="0" smtClean="0"/>
          </a:p>
          <a:p>
            <a:r>
              <a:rPr lang="en-AU" sz="2800" dirty="0" smtClean="0"/>
              <a:t>Presentation to ACEL/ASEPA Congress</a:t>
            </a:r>
          </a:p>
          <a:p>
            <a:r>
              <a:rPr lang="en-AU" sz="2800" dirty="0" smtClean="0"/>
              <a:t>Lorna </a:t>
            </a:r>
            <a:r>
              <a:rPr lang="en-AU" sz="2800" dirty="0" err="1" smtClean="0"/>
              <a:t>Fenech</a:t>
            </a:r>
            <a:r>
              <a:rPr lang="en-AU" sz="2800" dirty="0" smtClean="0"/>
              <a:t>, Deputy Principal,</a:t>
            </a:r>
          </a:p>
          <a:p>
            <a:r>
              <a:rPr lang="en-AU" sz="2800" dirty="0" smtClean="0"/>
              <a:t> Adelaide West Special Education Centre</a:t>
            </a:r>
            <a:r>
              <a:rPr lang="en-AU" dirty="0" smtClean="0"/>
              <a:t/>
            </a:r>
            <a:br>
              <a:rPr lang="en-AU" dirty="0" smtClean="0"/>
            </a:br>
            <a:endParaRPr lang="en-AU" dirty="0"/>
          </a:p>
        </p:txBody>
      </p:sp>
    </p:spTree>
    <p:extLst>
      <p:ext uri="{BB962C8B-B14F-4D97-AF65-F5344CB8AC3E}">
        <p14:creationId xmlns:p14="http://schemas.microsoft.com/office/powerpoint/2010/main" val="73632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35088" y="404664"/>
            <a:ext cx="8208912" cy="5714196"/>
          </a:xfrm>
        </p:spPr>
        <p:txBody>
          <a:bodyPr/>
          <a:lstStyle/>
          <a:p>
            <a:endParaRPr lang="en-AU" dirty="0"/>
          </a:p>
        </p:txBody>
      </p:sp>
      <p:sp>
        <p:nvSpPr>
          <p:cNvPr id="3" name="Subtitle 2"/>
          <p:cNvSpPr>
            <a:spLocks noGrp="1"/>
          </p:cNvSpPr>
          <p:nvPr>
            <p:ph type="subTitle" idx="1"/>
          </p:nvPr>
        </p:nvSpPr>
        <p:spPr>
          <a:xfrm>
            <a:off x="251520" y="188640"/>
            <a:ext cx="8640960" cy="6552728"/>
          </a:xfrm>
        </p:spPr>
        <p:txBody>
          <a:bodyPr>
            <a:normAutofit/>
          </a:bodyPr>
          <a:lstStyle/>
          <a:p>
            <a:endParaRPr lang="en-AU" b="1" dirty="0" smtClean="0"/>
          </a:p>
          <a:p>
            <a:r>
              <a:rPr lang="en-AU" b="1" dirty="0" smtClean="0"/>
              <a:t>Feedback – OVC parents</a:t>
            </a:r>
          </a:p>
          <a:p>
            <a:pPr marL="442913" algn="l"/>
            <a:endParaRPr lang="en-AU" sz="800" dirty="0" smtClean="0"/>
          </a:p>
          <a:p>
            <a:pPr marL="442913" algn="l"/>
            <a:r>
              <a:rPr lang="en-AU" dirty="0" smtClean="0"/>
              <a:t>10 responses received</a:t>
            </a:r>
          </a:p>
          <a:p>
            <a:pPr marL="442913" algn="l"/>
            <a:r>
              <a:rPr lang="en-AU" dirty="0" smtClean="0"/>
              <a:t>60% had children who had participated for 4/5 terms, 30% had only done 1 term.</a:t>
            </a:r>
          </a:p>
          <a:p>
            <a:pPr marL="442913" algn="l"/>
            <a:r>
              <a:rPr lang="en-AU" dirty="0" smtClean="0"/>
              <a:t>When asked why their children had joined 80% indicated a wish to help</a:t>
            </a:r>
          </a:p>
          <a:p>
            <a:pPr marL="442913" algn="l"/>
            <a:r>
              <a:rPr lang="en-AU" dirty="0" smtClean="0"/>
              <a:t>When asked about the good outcomes 60% mentioned friendships</a:t>
            </a:r>
          </a:p>
          <a:p>
            <a:pPr algn="l"/>
            <a:endParaRPr lang="en-AU" dirty="0"/>
          </a:p>
        </p:txBody>
      </p:sp>
    </p:spTree>
    <p:extLst>
      <p:ext uri="{BB962C8B-B14F-4D97-AF65-F5344CB8AC3E}">
        <p14:creationId xmlns:p14="http://schemas.microsoft.com/office/powerpoint/2010/main" val="1755218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b="1" dirty="0" smtClean="0"/>
              <a:t>Comments from parent surveys:</a:t>
            </a:r>
          </a:p>
          <a:p>
            <a:r>
              <a:rPr lang="en-AU" dirty="0" smtClean="0"/>
              <a:t>‘This is a great experience’</a:t>
            </a:r>
          </a:p>
          <a:p>
            <a:endParaRPr lang="en-AU" sz="1200" dirty="0" smtClean="0"/>
          </a:p>
          <a:p>
            <a:r>
              <a:rPr lang="en-AU" dirty="0" smtClean="0"/>
              <a:t>‘Thank you for giving my child the opportunity to go over to Adelaide West she loves it’</a:t>
            </a:r>
          </a:p>
          <a:p>
            <a:endParaRPr lang="en-AU" sz="1200" dirty="0" smtClean="0"/>
          </a:p>
          <a:p>
            <a:r>
              <a:rPr lang="en-AU" dirty="0" smtClean="0"/>
              <a:t>‘I think the friendship group is an excellent initiative and an excellent way to develop a more understanding and accepting culture’</a:t>
            </a:r>
          </a:p>
          <a:p>
            <a:endParaRPr lang="en-AU" sz="1200" dirty="0" smtClean="0"/>
          </a:p>
          <a:p>
            <a:r>
              <a:rPr lang="en-AU" dirty="0" smtClean="0"/>
              <a:t>‘…its great to see the children/students interacting with each other the way they do.’</a:t>
            </a:r>
          </a:p>
          <a:p>
            <a:endParaRPr lang="en-AU" dirty="0"/>
          </a:p>
        </p:txBody>
      </p:sp>
    </p:spTree>
    <p:extLst>
      <p:ext uri="{BB962C8B-B14F-4D97-AF65-F5344CB8AC3E}">
        <p14:creationId xmlns:p14="http://schemas.microsoft.com/office/powerpoint/2010/main" val="524130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7544" y="404664"/>
            <a:ext cx="8208912" cy="5714196"/>
          </a:xfrm>
        </p:spPr>
        <p:txBody>
          <a:bodyPr/>
          <a:lstStyle/>
          <a:p>
            <a:endParaRPr lang="en-AU" dirty="0"/>
          </a:p>
        </p:txBody>
      </p:sp>
      <p:sp>
        <p:nvSpPr>
          <p:cNvPr id="3" name="Subtitle 2"/>
          <p:cNvSpPr>
            <a:spLocks noGrp="1"/>
          </p:cNvSpPr>
          <p:nvPr>
            <p:ph type="subTitle" idx="1"/>
          </p:nvPr>
        </p:nvSpPr>
        <p:spPr>
          <a:xfrm>
            <a:off x="251520" y="188640"/>
            <a:ext cx="8640960" cy="6552728"/>
          </a:xfrm>
        </p:spPr>
        <p:txBody>
          <a:bodyPr>
            <a:normAutofit/>
          </a:bodyPr>
          <a:lstStyle/>
          <a:p>
            <a:r>
              <a:rPr lang="en-AU" dirty="0" smtClean="0"/>
              <a:t>Feedback – students</a:t>
            </a:r>
          </a:p>
          <a:p>
            <a:r>
              <a:rPr lang="en-AU" dirty="0" smtClean="0"/>
              <a:t>All participants were positive</a:t>
            </a:r>
          </a:p>
          <a:p>
            <a:r>
              <a:rPr lang="en-AU" dirty="0" smtClean="0"/>
              <a:t>Half of the responses cited friendship something that was good, the other half mentioned helping.</a:t>
            </a:r>
          </a:p>
          <a:p>
            <a:r>
              <a:rPr lang="en-AU" dirty="0" smtClean="0"/>
              <a:t>When asked what was hard about it, one third mentioned death, one third mentioned communication difficulties.</a:t>
            </a:r>
          </a:p>
          <a:p>
            <a:r>
              <a:rPr lang="en-AU" dirty="0" smtClean="0"/>
              <a:t>All but one had previously known someone with a disability before joining the group.</a:t>
            </a:r>
          </a:p>
          <a:p>
            <a:endParaRPr lang="en-AU" dirty="0"/>
          </a:p>
          <a:p>
            <a:endParaRPr lang="en-AU" dirty="0"/>
          </a:p>
        </p:txBody>
      </p:sp>
    </p:spTree>
    <p:extLst>
      <p:ext uri="{BB962C8B-B14F-4D97-AF65-F5344CB8AC3E}">
        <p14:creationId xmlns:p14="http://schemas.microsoft.com/office/powerpoint/2010/main" val="1755218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7544" y="404664"/>
            <a:ext cx="8208912" cy="5714196"/>
          </a:xfrm>
        </p:spPr>
        <p:txBody>
          <a:bodyPr/>
          <a:lstStyle/>
          <a:p>
            <a:endParaRPr lang="en-AU" dirty="0"/>
          </a:p>
        </p:txBody>
      </p:sp>
      <p:sp>
        <p:nvSpPr>
          <p:cNvPr id="3" name="Subtitle 2"/>
          <p:cNvSpPr>
            <a:spLocks noGrp="1"/>
          </p:cNvSpPr>
          <p:nvPr>
            <p:ph type="subTitle" idx="1"/>
          </p:nvPr>
        </p:nvSpPr>
        <p:spPr>
          <a:xfrm>
            <a:off x="251520" y="188640"/>
            <a:ext cx="8640960" cy="6552728"/>
          </a:xfrm>
        </p:spPr>
        <p:txBody>
          <a:bodyPr>
            <a:normAutofit/>
          </a:bodyPr>
          <a:lstStyle/>
          <a:p>
            <a:r>
              <a:rPr lang="en-AU" b="1" dirty="0" smtClean="0"/>
              <a:t>Challenges</a:t>
            </a:r>
          </a:p>
          <a:p>
            <a:endParaRPr lang="en-AU" sz="1200" b="1" dirty="0"/>
          </a:p>
          <a:p>
            <a:pPr marL="265113" algn="l"/>
            <a:r>
              <a:rPr lang="en-AU" dirty="0" smtClean="0"/>
              <a:t>Staff Feedback highlighted the following:</a:t>
            </a:r>
          </a:p>
          <a:p>
            <a:pPr marL="265113" algn="l"/>
            <a:endParaRPr lang="en-AU" dirty="0" smtClean="0"/>
          </a:p>
          <a:p>
            <a:pPr marL="265113" algn="l"/>
            <a:r>
              <a:rPr lang="en-AU" dirty="0" smtClean="0"/>
              <a:t>Time and coordination</a:t>
            </a:r>
          </a:p>
          <a:p>
            <a:pPr marL="265113" algn="l"/>
            <a:r>
              <a:rPr lang="en-AU" dirty="0" smtClean="0"/>
              <a:t>OVC students will need ongoing awareness sessions and support in being a communication partner</a:t>
            </a:r>
          </a:p>
          <a:p>
            <a:pPr marL="265113" algn="l"/>
            <a:r>
              <a:rPr lang="en-AU" dirty="0" smtClean="0"/>
              <a:t>Fragile health of some Adelaide West students</a:t>
            </a:r>
          </a:p>
          <a:p>
            <a:pPr marL="265113" algn="l"/>
            <a:r>
              <a:rPr lang="en-AU" dirty="0" smtClean="0"/>
              <a:t>Mobility issues </a:t>
            </a:r>
          </a:p>
          <a:p>
            <a:pPr marL="265113" algn="l"/>
            <a:r>
              <a:rPr lang="en-AU" dirty="0" smtClean="0"/>
              <a:t>Not enough of it!</a:t>
            </a:r>
          </a:p>
          <a:p>
            <a:pPr marL="265113" algn="l"/>
            <a:endParaRPr lang="en-AU" dirty="0" smtClean="0"/>
          </a:p>
          <a:p>
            <a:pPr marL="265113" algn="l"/>
            <a:endParaRPr lang="en-AU" dirty="0" smtClean="0"/>
          </a:p>
          <a:p>
            <a:endParaRPr lang="en-AU" dirty="0"/>
          </a:p>
          <a:p>
            <a:endParaRPr lang="en-AU" dirty="0"/>
          </a:p>
        </p:txBody>
      </p:sp>
    </p:spTree>
    <p:extLst>
      <p:ext uri="{BB962C8B-B14F-4D97-AF65-F5344CB8AC3E}">
        <p14:creationId xmlns:p14="http://schemas.microsoft.com/office/powerpoint/2010/main" val="1755218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460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7544" y="404664"/>
            <a:ext cx="8208912" cy="5714196"/>
          </a:xfrm>
        </p:spPr>
        <p:txBody>
          <a:bodyPr/>
          <a:lstStyle/>
          <a:p>
            <a:r>
              <a:rPr lang="en-AU" dirty="0" smtClean="0"/>
              <a:t/>
            </a:r>
            <a:br>
              <a:rPr lang="en-AU" dirty="0" smtClean="0"/>
            </a:br>
            <a:endParaRPr lang="en-AU" dirty="0"/>
          </a:p>
        </p:txBody>
      </p:sp>
      <p:sp>
        <p:nvSpPr>
          <p:cNvPr id="3" name="Subtitle 2"/>
          <p:cNvSpPr>
            <a:spLocks noGrp="1"/>
          </p:cNvSpPr>
          <p:nvPr>
            <p:ph type="subTitle" idx="1"/>
          </p:nvPr>
        </p:nvSpPr>
        <p:spPr>
          <a:xfrm>
            <a:off x="323528" y="332656"/>
            <a:ext cx="8568952" cy="6336704"/>
          </a:xfrm>
        </p:spPr>
        <p:txBody>
          <a:bodyPr>
            <a:normAutofit lnSpcReduction="10000"/>
          </a:bodyPr>
          <a:lstStyle/>
          <a:p>
            <a:r>
              <a:rPr lang="en-AU" dirty="0" smtClean="0"/>
              <a:t>Only </a:t>
            </a:r>
            <a:r>
              <a:rPr lang="en-AU" dirty="0"/>
              <a:t>o</a:t>
            </a:r>
            <a:r>
              <a:rPr lang="en-AU" dirty="0" smtClean="0"/>
              <a:t>ne comment in section in Parent survey on problems: </a:t>
            </a:r>
          </a:p>
          <a:p>
            <a:r>
              <a:rPr lang="en-AU" dirty="0" smtClean="0"/>
              <a:t>‘</a:t>
            </a:r>
            <a:r>
              <a:rPr lang="en-AU" i="1" dirty="0"/>
              <a:t>She gets sad when she hears something awful happens to them, when some of the poor kids die</a:t>
            </a:r>
            <a:r>
              <a:rPr lang="en-AU" dirty="0" smtClean="0"/>
              <a:t>.’</a:t>
            </a:r>
          </a:p>
          <a:p>
            <a:r>
              <a:rPr lang="en-AU" dirty="0" smtClean="0"/>
              <a:t>Two students raised the issue;</a:t>
            </a:r>
          </a:p>
          <a:p>
            <a:r>
              <a:rPr lang="en-AU" dirty="0" smtClean="0"/>
              <a:t>‘</a:t>
            </a:r>
            <a:r>
              <a:rPr lang="en-AU" i="1" dirty="0" smtClean="0"/>
              <a:t>Well </a:t>
            </a:r>
            <a:r>
              <a:rPr lang="en-AU" i="1" dirty="0"/>
              <a:t>just the part were you have a bond with a student then they pass and its really </a:t>
            </a:r>
            <a:r>
              <a:rPr lang="en-AU" i="1" dirty="0" smtClean="0"/>
              <a:t>hard</a:t>
            </a:r>
            <a:r>
              <a:rPr lang="en-AU" dirty="0" smtClean="0"/>
              <a:t>’</a:t>
            </a:r>
            <a:endParaRPr lang="en-AU" sz="1400" dirty="0"/>
          </a:p>
          <a:p>
            <a:r>
              <a:rPr lang="en-AU" dirty="0" smtClean="0"/>
              <a:t>Strategies:</a:t>
            </a:r>
          </a:p>
          <a:p>
            <a:r>
              <a:rPr lang="en-AU" dirty="0" smtClean="0"/>
              <a:t>Involvement of DECD social worker</a:t>
            </a:r>
          </a:p>
          <a:p>
            <a:r>
              <a:rPr lang="en-AU" dirty="0" smtClean="0"/>
              <a:t>Memory books</a:t>
            </a:r>
          </a:p>
          <a:p>
            <a:r>
              <a:rPr lang="en-AU" dirty="0" smtClean="0"/>
              <a:t>Option to attend memorials </a:t>
            </a:r>
          </a:p>
          <a:p>
            <a:r>
              <a:rPr lang="en-AU" dirty="0" smtClean="0"/>
              <a:t>in Adelaide West grounds</a:t>
            </a:r>
            <a:endParaRPr lang="en-AU" dirty="0"/>
          </a:p>
        </p:txBody>
      </p:sp>
    </p:spTree>
    <p:extLst>
      <p:ext uri="{BB962C8B-B14F-4D97-AF65-F5344CB8AC3E}">
        <p14:creationId xmlns:p14="http://schemas.microsoft.com/office/powerpoint/2010/main" val="3756978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7544" y="404664"/>
            <a:ext cx="8208912" cy="5714196"/>
          </a:xfrm>
        </p:spPr>
        <p:txBody>
          <a:bodyPr/>
          <a:lstStyle/>
          <a:p>
            <a:endParaRPr lang="en-AU" dirty="0"/>
          </a:p>
        </p:txBody>
      </p:sp>
      <p:sp>
        <p:nvSpPr>
          <p:cNvPr id="3" name="Subtitle 2"/>
          <p:cNvSpPr>
            <a:spLocks noGrp="1"/>
          </p:cNvSpPr>
          <p:nvPr>
            <p:ph type="subTitle" idx="1"/>
          </p:nvPr>
        </p:nvSpPr>
        <p:spPr>
          <a:xfrm>
            <a:off x="251520" y="188640"/>
            <a:ext cx="8640960" cy="6552728"/>
          </a:xfrm>
        </p:spPr>
        <p:txBody>
          <a:bodyPr>
            <a:normAutofit/>
          </a:bodyPr>
          <a:lstStyle/>
          <a:p>
            <a:endParaRPr lang="en-AU" b="1" dirty="0" smtClean="0"/>
          </a:p>
          <a:p>
            <a:r>
              <a:rPr lang="en-AU" b="1" dirty="0" smtClean="0"/>
              <a:t>Possibilities for the future</a:t>
            </a:r>
          </a:p>
          <a:p>
            <a:endParaRPr lang="en-AU" b="1" dirty="0"/>
          </a:p>
          <a:p>
            <a:pPr marL="354013"/>
            <a:r>
              <a:rPr lang="en-AU" dirty="0" smtClean="0"/>
              <a:t>More opportunities for interactions within class or setting up  buddy classes – several staff highlighted this.</a:t>
            </a:r>
          </a:p>
          <a:p>
            <a:endParaRPr lang="en-AU" sz="1200" dirty="0" smtClean="0"/>
          </a:p>
          <a:p>
            <a:r>
              <a:rPr lang="en-AU" dirty="0" smtClean="0"/>
              <a:t>More </a:t>
            </a:r>
            <a:r>
              <a:rPr lang="en-AU" dirty="0"/>
              <a:t>structured planning </a:t>
            </a:r>
            <a:r>
              <a:rPr lang="en-AU" dirty="0" smtClean="0"/>
              <a:t>opportunities</a:t>
            </a:r>
          </a:p>
          <a:p>
            <a:endParaRPr lang="en-AU" sz="1200" dirty="0" smtClean="0"/>
          </a:p>
          <a:p>
            <a:r>
              <a:rPr lang="en-AU" dirty="0" smtClean="0"/>
              <a:t>More chances for shared activities</a:t>
            </a:r>
          </a:p>
          <a:p>
            <a:endParaRPr lang="en-AU" sz="1200" dirty="0" smtClean="0"/>
          </a:p>
          <a:p>
            <a:r>
              <a:rPr lang="en-AU" dirty="0" smtClean="0"/>
              <a:t>Pathway joining sites</a:t>
            </a:r>
            <a:endParaRPr lang="en-AU" dirty="0"/>
          </a:p>
          <a:p>
            <a:endParaRPr lang="en-AU" dirty="0" smtClean="0"/>
          </a:p>
          <a:p>
            <a:endParaRPr lang="en-AU" dirty="0" smtClean="0"/>
          </a:p>
          <a:p>
            <a:endParaRPr lang="en-AU" dirty="0"/>
          </a:p>
          <a:p>
            <a:endParaRPr lang="en-AU" dirty="0"/>
          </a:p>
        </p:txBody>
      </p:sp>
    </p:spTree>
    <p:extLst>
      <p:ext uri="{BB962C8B-B14F-4D97-AF65-F5344CB8AC3E}">
        <p14:creationId xmlns:p14="http://schemas.microsoft.com/office/powerpoint/2010/main" val="1755218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7544" y="116632"/>
            <a:ext cx="8208912" cy="673636"/>
          </a:xfrm>
        </p:spPr>
        <p:txBody>
          <a:bodyPr>
            <a:normAutofit fontScale="90000"/>
          </a:bodyPr>
          <a:lstStyle/>
          <a:p>
            <a:r>
              <a:rPr lang="en-AU" dirty="0" smtClean="0"/>
              <a:t>Interview Ashleigh and </a:t>
            </a:r>
            <a:r>
              <a:rPr lang="en-AU" dirty="0" err="1" smtClean="0"/>
              <a:t>Chanelle</a:t>
            </a:r>
            <a:endParaRPr lang="en-AU" dirty="0"/>
          </a:p>
        </p:txBody>
      </p:sp>
      <p:sp>
        <p:nvSpPr>
          <p:cNvPr id="3" name="TextBox 2"/>
          <p:cNvSpPr txBox="1"/>
          <p:nvPr/>
        </p:nvSpPr>
        <p:spPr>
          <a:xfrm>
            <a:off x="306760" y="332656"/>
            <a:ext cx="8424936" cy="6001643"/>
          </a:xfrm>
          <a:prstGeom prst="rect">
            <a:avLst/>
          </a:prstGeom>
          <a:solidFill>
            <a:schemeClr val="bg1"/>
          </a:solidFill>
        </p:spPr>
        <p:txBody>
          <a:bodyPr wrap="square" rtlCol="0">
            <a:spAutoFit/>
          </a:bodyPr>
          <a:lstStyle/>
          <a:p>
            <a:r>
              <a:rPr lang="en-AU" sz="3200" dirty="0" smtClean="0"/>
              <a:t>Interviewer: Do you think it makes a difference to the way your friends and other students think about students with disability coming over here?</a:t>
            </a:r>
          </a:p>
          <a:p>
            <a:endParaRPr lang="en-AU" sz="3200" dirty="0" smtClean="0"/>
          </a:p>
          <a:p>
            <a:r>
              <a:rPr lang="en-AU" sz="3200" dirty="0" smtClean="0"/>
              <a:t>Girl A: Yes I think it does because a lot of people think that kids with disability can’t really do anything and they can’t play but they really can.</a:t>
            </a:r>
          </a:p>
          <a:p>
            <a:r>
              <a:rPr lang="en-AU" sz="3200" dirty="0" smtClean="0"/>
              <a:t>Girl B: I really thinks so ‘</a:t>
            </a:r>
            <a:r>
              <a:rPr lang="en-AU" sz="3200" dirty="0" err="1" smtClean="0"/>
              <a:t>cos</a:t>
            </a:r>
            <a:r>
              <a:rPr lang="en-AU" sz="3200" dirty="0" smtClean="0"/>
              <a:t> the first time we came over we brought a lot of students with us but they were actually scared of the kids here but now they’ve got a really special bond together. We just  all love them now.</a:t>
            </a:r>
            <a:endParaRPr lang="en-AU" sz="3200" dirty="0"/>
          </a:p>
        </p:txBody>
      </p:sp>
    </p:spTree>
    <p:extLst>
      <p:ext uri="{BB962C8B-B14F-4D97-AF65-F5344CB8AC3E}">
        <p14:creationId xmlns:p14="http://schemas.microsoft.com/office/powerpoint/2010/main" val="637090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AU" dirty="0" smtClean="0"/>
          </a:p>
          <a:p>
            <a:endParaRPr lang="en-AU" dirty="0"/>
          </a:p>
          <a:p>
            <a:pPr algn="l"/>
            <a:r>
              <a:rPr lang="en-AU" dirty="0" smtClean="0"/>
              <a:t>Contact me:</a:t>
            </a:r>
          </a:p>
          <a:p>
            <a:pPr algn="l"/>
            <a:endParaRPr lang="en-AU" dirty="0" smtClean="0"/>
          </a:p>
          <a:p>
            <a:pPr algn="l"/>
            <a:r>
              <a:rPr lang="en-AU" dirty="0" smtClean="0"/>
              <a:t>Lorna </a:t>
            </a:r>
            <a:r>
              <a:rPr lang="en-AU" dirty="0" err="1" smtClean="0"/>
              <a:t>Fenech</a:t>
            </a:r>
            <a:endParaRPr lang="en-AU" dirty="0" smtClean="0"/>
          </a:p>
          <a:p>
            <a:pPr algn="l"/>
            <a:r>
              <a:rPr lang="en-AU" dirty="0" smtClean="0"/>
              <a:t>Deputy Principal</a:t>
            </a:r>
          </a:p>
          <a:p>
            <a:pPr algn="l"/>
            <a:r>
              <a:rPr lang="en-AU" dirty="0" smtClean="0"/>
              <a:t>Adelaide West Special Education Centre</a:t>
            </a:r>
          </a:p>
          <a:p>
            <a:pPr algn="l"/>
            <a:r>
              <a:rPr lang="en-AU" dirty="0" smtClean="0"/>
              <a:t>Tel: 08 8248 9100</a:t>
            </a:r>
          </a:p>
          <a:p>
            <a:pPr algn="l"/>
            <a:r>
              <a:rPr lang="en-AU" dirty="0" smtClean="0"/>
              <a:t>Email lorna.fenech297@schools.sa.edu.au</a:t>
            </a:r>
            <a:endParaRPr lang="en-AU" dirty="0"/>
          </a:p>
        </p:txBody>
      </p:sp>
    </p:spTree>
    <p:extLst>
      <p:ext uri="{BB962C8B-B14F-4D97-AF65-F5344CB8AC3E}">
        <p14:creationId xmlns:p14="http://schemas.microsoft.com/office/powerpoint/2010/main" val="414815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36096" y="692696"/>
            <a:ext cx="3384376" cy="5509200"/>
          </a:xfrm>
          <a:prstGeom prst="rect">
            <a:avLst/>
          </a:prstGeom>
          <a:solidFill>
            <a:schemeClr val="accent5">
              <a:lumMod val="20000"/>
              <a:lumOff val="80000"/>
            </a:schemeClr>
          </a:solidFill>
        </p:spPr>
        <p:txBody>
          <a:bodyPr wrap="square" rtlCol="0">
            <a:spAutoFit/>
          </a:bodyPr>
          <a:lstStyle/>
          <a:p>
            <a:pPr algn="ctr"/>
            <a:r>
              <a:rPr lang="en-AU" sz="3200" i="1" dirty="0" smtClean="0"/>
              <a:t>‘Our </a:t>
            </a:r>
            <a:r>
              <a:rPr lang="en-AU" sz="3200" i="1" dirty="0"/>
              <a:t>sites have a beautiful relationship based on the premise...."We can do anything together". This</a:t>
            </a:r>
          </a:p>
          <a:p>
            <a:pPr algn="ctr"/>
            <a:r>
              <a:rPr lang="en-AU" sz="3200" i="1" dirty="0"/>
              <a:t>attitude formed naturally and </a:t>
            </a:r>
            <a:r>
              <a:rPr lang="en-AU" sz="3200" i="1" dirty="0" smtClean="0"/>
              <a:t>blossomed </a:t>
            </a:r>
            <a:r>
              <a:rPr lang="en-AU" sz="3200" i="1" dirty="0"/>
              <a:t>into a culture</a:t>
            </a:r>
            <a:r>
              <a:rPr lang="en-AU" sz="3200" i="1" dirty="0" smtClean="0"/>
              <a:t>.’</a:t>
            </a:r>
            <a:endParaRPr lang="en-AU" sz="3200" i="1" dirty="0"/>
          </a:p>
        </p:txBody>
      </p:sp>
    </p:spTree>
    <p:extLst>
      <p:ext uri="{BB962C8B-B14F-4D97-AF65-F5344CB8AC3E}">
        <p14:creationId xmlns:p14="http://schemas.microsoft.com/office/powerpoint/2010/main" val="3276516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7544" y="1340768"/>
            <a:ext cx="8208912" cy="4778092"/>
          </a:xfrm>
        </p:spPr>
        <p:txBody>
          <a:bodyPr/>
          <a:lstStyle/>
          <a:p>
            <a:r>
              <a:rPr lang="en-AU" dirty="0"/>
              <a:t/>
            </a:r>
            <a:br>
              <a:rPr lang="en-AU" dirty="0"/>
            </a:br>
            <a:endParaRPr lang="en-AU" dirty="0"/>
          </a:p>
        </p:txBody>
      </p:sp>
      <p:sp>
        <p:nvSpPr>
          <p:cNvPr id="3" name="Subtitle 2"/>
          <p:cNvSpPr>
            <a:spLocks noGrp="1"/>
          </p:cNvSpPr>
          <p:nvPr>
            <p:ph type="subTitle" idx="1"/>
          </p:nvPr>
        </p:nvSpPr>
        <p:spPr/>
        <p:txBody>
          <a:bodyPr/>
          <a:lstStyle/>
          <a:p>
            <a:r>
              <a:rPr lang="en-AU" dirty="0" smtClean="0"/>
              <a:t>Context – </a:t>
            </a:r>
            <a:r>
              <a:rPr lang="en-AU" dirty="0" err="1" smtClean="0"/>
              <a:t>Adwest</a:t>
            </a:r>
            <a:r>
              <a:rPr lang="en-AU" dirty="0" smtClean="0"/>
              <a:t> pic</a:t>
            </a:r>
            <a:endParaRPr lang="en-AU" dirty="0"/>
          </a:p>
        </p:txBody>
      </p:sp>
      <p:pic>
        <p:nvPicPr>
          <p:cNvPr id="1026" name="Picture 2" descr="X:\School Promotion Photos\IMG_31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32656"/>
            <a:ext cx="8424936" cy="631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008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7544" y="404664"/>
            <a:ext cx="8208912" cy="5714196"/>
          </a:xfrm>
        </p:spPr>
        <p:txBody>
          <a:bodyPr/>
          <a:lstStyle/>
          <a:p>
            <a:endParaRPr lang="en-AU" dirty="0"/>
          </a:p>
        </p:txBody>
      </p:sp>
      <p:sp>
        <p:nvSpPr>
          <p:cNvPr id="3" name="Subtitle 2"/>
          <p:cNvSpPr>
            <a:spLocks noGrp="1"/>
          </p:cNvSpPr>
          <p:nvPr>
            <p:ph type="subTitle" idx="1"/>
          </p:nvPr>
        </p:nvSpPr>
        <p:spPr/>
        <p:txBody>
          <a:bodyPr/>
          <a:lstStyle/>
          <a:p>
            <a:r>
              <a:rPr lang="en-AU" dirty="0" smtClean="0"/>
              <a:t>Context OVC pic</a:t>
            </a:r>
            <a:endParaRPr lang="en-AU"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6022"/>
          <a:stretch/>
        </p:blipFill>
        <p:spPr>
          <a:xfrm>
            <a:off x="282298" y="260648"/>
            <a:ext cx="8649092" cy="6336704"/>
          </a:xfrm>
          <a:prstGeom prst="rect">
            <a:avLst/>
          </a:prstGeom>
        </p:spPr>
      </p:pic>
    </p:spTree>
    <p:extLst>
      <p:ext uri="{BB962C8B-B14F-4D97-AF65-F5344CB8AC3E}">
        <p14:creationId xmlns:p14="http://schemas.microsoft.com/office/powerpoint/2010/main" val="396627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467544" y="404664"/>
            <a:ext cx="8568952" cy="6192688"/>
          </a:xfrm>
        </p:spPr>
        <p:txBody>
          <a:bodyPr/>
          <a:lstStyle/>
          <a:p>
            <a:endParaRPr lang="en-AU" dirty="0"/>
          </a:p>
        </p:txBody>
      </p:sp>
      <p:sp>
        <p:nvSpPr>
          <p:cNvPr id="3" name="Subtitle 2"/>
          <p:cNvSpPr>
            <a:spLocks noGrp="1"/>
          </p:cNvSpPr>
          <p:nvPr>
            <p:ph type="subTitle" idx="1"/>
          </p:nvPr>
        </p:nvSpPr>
        <p:spPr>
          <a:xfrm>
            <a:off x="467544" y="376855"/>
            <a:ext cx="8208912" cy="6192688"/>
          </a:xfrm>
        </p:spPr>
        <p:txBody>
          <a:bodyPr/>
          <a:lstStyle/>
          <a:p>
            <a:r>
              <a:rPr lang="en-AU" dirty="0" smtClean="0"/>
              <a:t>Picture of mural</a:t>
            </a:r>
          </a:p>
        </p:txBody>
      </p:sp>
    </p:spTree>
    <p:extLst>
      <p:ext uri="{BB962C8B-B14F-4D97-AF65-F5344CB8AC3E}">
        <p14:creationId xmlns:p14="http://schemas.microsoft.com/office/powerpoint/2010/main" val="3703153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Picture of Science Day</a:t>
            </a:r>
            <a:endParaRPr lang="en-AU" dirty="0"/>
          </a:p>
        </p:txBody>
      </p:sp>
    </p:spTree>
    <p:extLst>
      <p:ext uri="{BB962C8B-B14F-4D97-AF65-F5344CB8AC3E}">
        <p14:creationId xmlns:p14="http://schemas.microsoft.com/office/powerpoint/2010/main" val="3950964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a:t>Pictures from </a:t>
            </a:r>
            <a:r>
              <a:rPr lang="en-AU"/>
              <a:t>Book </a:t>
            </a:r>
            <a:r>
              <a:rPr lang="en-AU" smtClean="0"/>
              <a:t>week</a:t>
            </a:r>
            <a:endParaRPr lang="en-AU" dirty="0"/>
          </a:p>
        </p:txBody>
      </p:sp>
    </p:spTree>
    <p:extLst>
      <p:ext uri="{BB962C8B-B14F-4D97-AF65-F5344CB8AC3E}">
        <p14:creationId xmlns:p14="http://schemas.microsoft.com/office/powerpoint/2010/main" val="4090130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7544" y="404664"/>
            <a:ext cx="8208912" cy="5714196"/>
          </a:xfrm>
        </p:spPr>
        <p:txBody>
          <a:bodyPr/>
          <a:lstStyle/>
          <a:p>
            <a:endParaRPr lang="en-AU" dirty="0"/>
          </a:p>
        </p:txBody>
      </p:sp>
      <p:sp>
        <p:nvSpPr>
          <p:cNvPr id="3" name="Subtitle 2"/>
          <p:cNvSpPr>
            <a:spLocks noGrp="1"/>
          </p:cNvSpPr>
          <p:nvPr>
            <p:ph type="subTitle" idx="1"/>
          </p:nvPr>
        </p:nvSpPr>
        <p:spPr>
          <a:xfrm>
            <a:off x="251520" y="188640"/>
            <a:ext cx="8640960" cy="6552728"/>
          </a:xfrm>
        </p:spPr>
        <p:txBody>
          <a:bodyPr>
            <a:normAutofit/>
          </a:bodyPr>
          <a:lstStyle/>
          <a:p>
            <a:r>
              <a:rPr lang="en-AU" b="1" dirty="0" smtClean="0"/>
              <a:t>Feedback – staff from both sites</a:t>
            </a:r>
          </a:p>
          <a:p>
            <a:r>
              <a:rPr lang="en-AU" dirty="0" smtClean="0"/>
              <a:t>Anonymous survey to both sites</a:t>
            </a:r>
          </a:p>
          <a:p>
            <a:r>
              <a:rPr lang="en-AU" dirty="0" smtClean="0"/>
              <a:t>100% of respondents were aware of and liked the initiative a great deal.</a:t>
            </a:r>
          </a:p>
          <a:p>
            <a:endParaRPr lang="en-AU" sz="800" dirty="0" smtClean="0"/>
          </a:p>
          <a:p>
            <a:r>
              <a:rPr lang="en-AU" dirty="0" smtClean="0"/>
              <a:t>‘</a:t>
            </a:r>
            <a:r>
              <a:rPr lang="en-AU" sz="2800" i="1" dirty="0" smtClean="0"/>
              <a:t>I </a:t>
            </a:r>
            <a:r>
              <a:rPr lang="en-AU" sz="2800" i="1" dirty="0"/>
              <a:t>can remember the time when we found out Adelaide West was moving next door and never realised the amazing opportunities it would create for all our students! A match made in heaven</a:t>
            </a:r>
            <a:r>
              <a:rPr lang="en-AU" sz="2800" i="1" dirty="0" smtClean="0"/>
              <a:t>!’</a:t>
            </a:r>
            <a:endParaRPr lang="en-AU" sz="2800" i="1" dirty="0"/>
          </a:p>
          <a:p>
            <a:endParaRPr lang="en-AU" sz="800" dirty="0" smtClean="0"/>
          </a:p>
          <a:p>
            <a:r>
              <a:rPr lang="en-AU" sz="2800" i="1" dirty="0" smtClean="0"/>
              <a:t>‘I </a:t>
            </a:r>
            <a:r>
              <a:rPr lang="en-AU" sz="2800" i="1" dirty="0"/>
              <a:t>feel we have a very good relationship </a:t>
            </a:r>
            <a:endParaRPr lang="en-AU" sz="2800" i="1" dirty="0" smtClean="0"/>
          </a:p>
          <a:p>
            <a:r>
              <a:rPr lang="en-AU" sz="2800" i="1" dirty="0" smtClean="0"/>
              <a:t>with </a:t>
            </a:r>
            <a:r>
              <a:rPr lang="en-AU" sz="2800" i="1" dirty="0"/>
              <a:t>the OVC </a:t>
            </a:r>
            <a:r>
              <a:rPr lang="en-AU" sz="2800" i="1" dirty="0" smtClean="0"/>
              <a:t>staff’ </a:t>
            </a:r>
            <a:endParaRPr lang="en-AU" sz="2800" i="1" dirty="0"/>
          </a:p>
          <a:p>
            <a:endParaRPr lang="en-AU" dirty="0"/>
          </a:p>
        </p:txBody>
      </p:sp>
    </p:spTree>
    <p:extLst>
      <p:ext uri="{BB962C8B-B14F-4D97-AF65-F5344CB8AC3E}">
        <p14:creationId xmlns:p14="http://schemas.microsoft.com/office/powerpoint/2010/main" val="2874603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b="1" dirty="0" smtClean="0"/>
              <a:t>Benefits seen by staff</a:t>
            </a:r>
          </a:p>
          <a:p>
            <a:endParaRPr lang="en-AU"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37" t="17709" r="29722" b="21874"/>
          <a:stretch/>
        </p:blipFill>
        <p:spPr bwMode="auto">
          <a:xfrm>
            <a:off x="395536" y="692696"/>
            <a:ext cx="8424936" cy="54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853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TotalTime>
  <Words>1908</Words>
  <Application>Microsoft Office PowerPoint</Application>
  <PresentationFormat>On-screen Show (4:3)</PresentationFormat>
  <Paragraphs>141</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‘We can do anything together’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Interview Ashleigh and Chanelle</vt:lpstr>
      <vt:lpstr>PowerPoint Presentation</vt:lpstr>
    </vt:vector>
  </TitlesOfParts>
  <Company>DECD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can do anything together’</dc:title>
  <dc:creator>Administrator</dc:creator>
  <cp:lastModifiedBy>Administrator</cp:lastModifiedBy>
  <cp:revision>36</cp:revision>
  <cp:lastPrinted>2014-04-29T08:37:13Z</cp:lastPrinted>
  <dcterms:created xsi:type="dcterms:W3CDTF">2014-04-22T00:45:31Z</dcterms:created>
  <dcterms:modified xsi:type="dcterms:W3CDTF">2014-05-01T12:10:02Z</dcterms:modified>
</cp:coreProperties>
</file>